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3E08B7-A737-41ED-9CCE-B4D70FD928C0}" v="163" dt="2023-04-28T12:09:32.140"/>
    <p1510:client id="{23122A67-3122-485C-A9A9-B101C1BAA7BD}" v="1057" dt="2023-04-28T12:56:04.775"/>
    <p1510:client id="{B7564D7C-AF63-4FC1-A3E7-48E9B9F71325}" v="23" dt="2023-04-28T11:57:40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460E-473F-4191-9AB7-EA6E70F37EC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DC80A1-2FE4-470A-8BAD-34E86D4DBCAA}">
      <dgm:prSet/>
      <dgm:spPr/>
      <dgm:t>
        <a:bodyPr/>
        <a:lstStyle/>
        <a:p>
          <a:r>
            <a:rPr lang="en-US"/>
            <a:t>Школа је дужна да обезбеди услове за </a:t>
          </a:r>
          <a:r>
            <a:rPr lang="en-US" b="1"/>
            <a:t>сигурно  </a:t>
          </a:r>
          <a:r>
            <a:rPr lang="en-US"/>
            <a:t>и </a:t>
          </a:r>
          <a:r>
            <a:rPr lang="en-US" b="1"/>
            <a:t>подстицајно </a:t>
          </a:r>
          <a:r>
            <a:rPr lang="en-US"/>
            <a:t>одрастање и развој ученика,  </a:t>
          </a:r>
          <a:r>
            <a:rPr lang="en-US" b="1"/>
            <a:t>заштиту </a:t>
          </a:r>
          <a:r>
            <a:rPr lang="en-US"/>
            <a:t>од свих облика НЗЗ и </a:t>
          </a:r>
          <a:r>
            <a:rPr lang="en-US" b="1"/>
            <a:t>социјалну  реинтеграцију </a:t>
          </a:r>
          <a:r>
            <a:rPr lang="en-US"/>
            <a:t>ученика који је извршио/био  изложен НЗЗ </a:t>
          </a:r>
        </a:p>
      </dgm:t>
    </dgm:pt>
    <dgm:pt modelId="{6728582C-9D9C-4E83-A2F7-E6CF60ACABDE}" type="parTrans" cxnId="{FA366062-7A18-4359-8DC2-0FED1C6D5F65}">
      <dgm:prSet/>
      <dgm:spPr/>
      <dgm:t>
        <a:bodyPr/>
        <a:lstStyle/>
        <a:p>
          <a:endParaRPr lang="en-US"/>
        </a:p>
      </dgm:t>
    </dgm:pt>
    <dgm:pt modelId="{6FC1E3A2-A15A-4B39-9125-F3CAB51E7B34}" type="sibTrans" cxnId="{FA366062-7A18-4359-8DC2-0FED1C6D5F65}">
      <dgm:prSet/>
      <dgm:spPr/>
      <dgm:t>
        <a:bodyPr/>
        <a:lstStyle/>
        <a:p>
          <a:endParaRPr lang="en-US"/>
        </a:p>
      </dgm:t>
    </dgm:pt>
    <dgm:pt modelId="{F0590E31-3531-489F-83D2-0F2028B5C20A}">
      <dgm:prSet/>
      <dgm:spPr/>
      <dgm:t>
        <a:bodyPr/>
        <a:lstStyle/>
        <a:p>
          <a:r>
            <a:rPr lang="en-US"/>
            <a:t>У школи мора да постоји Тим за заштиту  ученика од НЗЗ, план превентивних и  интервентних активности, јасно дефинисање и  поштовање процедуре реаговања, процена  остварености плана....</a:t>
          </a:r>
        </a:p>
      </dgm:t>
    </dgm:pt>
    <dgm:pt modelId="{CB3F9F59-C8F5-4E82-A8FC-FDFC89353C6C}" type="parTrans" cxnId="{43FFDB5E-3278-4C66-8F3E-A7F8A7FECECB}">
      <dgm:prSet/>
      <dgm:spPr/>
      <dgm:t>
        <a:bodyPr/>
        <a:lstStyle/>
        <a:p>
          <a:endParaRPr lang="en-US"/>
        </a:p>
      </dgm:t>
    </dgm:pt>
    <dgm:pt modelId="{75BA8BDB-8802-4B43-AC5E-1E77E02F8007}" type="sibTrans" cxnId="{43FFDB5E-3278-4C66-8F3E-A7F8A7FECECB}">
      <dgm:prSet/>
      <dgm:spPr/>
      <dgm:t>
        <a:bodyPr/>
        <a:lstStyle/>
        <a:p>
          <a:endParaRPr lang="en-US"/>
        </a:p>
      </dgm:t>
    </dgm:pt>
    <dgm:pt modelId="{B24ACA29-7A51-4A8E-9391-A313488A507A}" type="pres">
      <dgm:prSet presAssocID="{5EE4460E-473F-4191-9AB7-EA6E70F37ECF}" presName="linear" presStyleCnt="0">
        <dgm:presLayoutVars>
          <dgm:animLvl val="lvl"/>
          <dgm:resizeHandles val="exact"/>
        </dgm:presLayoutVars>
      </dgm:prSet>
      <dgm:spPr/>
    </dgm:pt>
    <dgm:pt modelId="{5C6443CD-71D8-4107-B781-9375EBA20B74}" type="pres">
      <dgm:prSet presAssocID="{7BDC80A1-2FE4-470A-8BAD-34E86D4DBC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E74540-DB78-45BE-9CD0-945ACC5647B0}" type="pres">
      <dgm:prSet presAssocID="{6FC1E3A2-A15A-4B39-9125-F3CAB51E7B34}" presName="spacer" presStyleCnt="0"/>
      <dgm:spPr/>
    </dgm:pt>
    <dgm:pt modelId="{A3250447-1FD7-4E76-88B0-46661CD5AF66}" type="pres">
      <dgm:prSet presAssocID="{F0590E31-3531-489F-83D2-0F2028B5C20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3FFDB5E-3278-4C66-8F3E-A7F8A7FECECB}" srcId="{5EE4460E-473F-4191-9AB7-EA6E70F37ECF}" destId="{F0590E31-3531-489F-83D2-0F2028B5C20A}" srcOrd="1" destOrd="0" parTransId="{CB3F9F59-C8F5-4E82-A8FC-FDFC89353C6C}" sibTransId="{75BA8BDB-8802-4B43-AC5E-1E77E02F8007}"/>
    <dgm:cxn modelId="{FA366062-7A18-4359-8DC2-0FED1C6D5F65}" srcId="{5EE4460E-473F-4191-9AB7-EA6E70F37ECF}" destId="{7BDC80A1-2FE4-470A-8BAD-34E86D4DBCAA}" srcOrd="0" destOrd="0" parTransId="{6728582C-9D9C-4E83-A2F7-E6CF60ACABDE}" sibTransId="{6FC1E3A2-A15A-4B39-9125-F3CAB51E7B34}"/>
    <dgm:cxn modelId="{A905787D-BEE2-4FAF-99D1-8A18444339FE}" type="presOf" srcId="{5EE4460E-473F-4191-9AB7-EA6E70F37ECF}" destId="{B24ACA29-7A51-4A8E-9391-A313488A507A}" srcOrd="0" destOrd="0" presId="urn:microsoft.com/office/officeart/2005/8/layout/vList2"/>
    <dgm:cxn modelId="{D70C2299-FC46-44E6-A90D-941EFD69505D}" type="presOf" srcId="{F0590E31-3531-489F-83D2-0F2028B5C20A}" destId="{A3250447-1FD7-4E76-88B0-46661CD5AF66}" srcOrd="0" destOrd="0" presId="urn:microsoft.com/office/officeart/2005/8/layout/vList2"/>
    <dgm:cxn modelId="{4BCDEED1-5744-4F34-BC1B-211FDBC38CC3}" type="presOf" srcId="{7BDC80A1-2FE4-470A-8BAD-34E86D4DBCAA}" destId="{5C6443CD-71D8-4107-B781-9375EBA20B74}" srcOrd="0" destOrd="0" presId="urn:microsoft.com/office/officeart/2005/8/layout/vList2"/>
    <dgm:cxn modelId="{C876AC90-B6BB-41B1-82A0-6E71EFEAD46B}" type="presParOf" srcId="{B24ACA29-7A51-4A8E-9391-A313488A507A}" destId="{5C6443CD-71D8-4107-B781-9375EBA20B74}" srcOrd="0" destOrd="0" presId="urn:microsoft.com/office/officeart/2005/8/layout/vList2"/>
    <dgm:cxn modelId="{7C2F8065-6699-4AC2-BDBB-4AB9971ABF37}" type="presParOf" srcId="{B24ACA29-7A51-4A8E-9391-A313488A507A}" destId="{22E74540-DB78-45BE-9CD0-945ACC5647B0}" srcOrd="1" destOrd="0" presId="urn:microsoft.com/office/officeart/2005/8/layout/vList2"/>
    <dgm:cxn modelId="{5F14629A-1F79-494C-BDFA-E84A8F826E35}" type="presParOf" srcId="{B24ACA29-7A51-4A8E-9391-A313488A507A}" destId="{A3250447-1FD7-4E76-88B0-46661CD5AF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5E2130-B1D6-4722-A226-C2FDB27D5C0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B46883-ACF0-4C86-9181-DE90C2790679}">
      <dgm:prSet/>
      <dgm:spPr/>
      <dgm:t>
        <a:bodyPr/>
        <a:lstStyle/>
        <a:p>
          <a:r>
            <a:rPr lang="en-US" b="1"/>
            <a:t>Насиље </a:t>
          </a:r>
          <a:r>
            <a:rPr lang="en-US"/>
            <a:t>је сваки облик једанпут учињеног или поновљеног вербалног или невербалног понашања које има за последицу стварно или потенцијално угрожавање здравља, развоја и достојанства ученика или запосленог. </a:t>
          </a:r>
        </a:p>
      </dgm:t>
    </dgm:pt>
    <dgm:pt modelId="{D8CB51AC-D7A0-4ECB-AFF9-76C47FF877F7}" type="parTrans" cxnId="{AB1C708D-4DE4-44D7-97E0-0EDB519618E9}">
      <dgm:prSet/>
      <dgm:spPr/>
      <dgm:t>
        <a:bodyPr/>
        <a:lstStyle/>
        <a:p>
          <a:endParaRPr lang="en-US"/>
        </a:p>
      </dgm:t>
    </dgm:pt>
    <dgm:pt modelId="{E7AD84EB-B995-49D8-99A7-489D45A51A57}" type="sibTrans" cxnId="{AB1C708D-4DE4-44D7-97E0-0EDB519618E9}">
      <dgm:prSet/>
      <dgm:spPr/>
      <dgm:t>
        <a:bodyPr/>
        <a:lstStyle/>
        <a:p>
          <a:endParaRPr lang="en-US"/>
        </a:p>
      </dgm:t>
    </dgm:pt>
    <dgm:pt modelId="{E8EE7B91-DDFE-4A86-A894-E8C2316EE0DA}">
      <dgm:prSet/>
      <dgm:spPr/>
      <dgm:t>
        <a:bodyPr/>
        <a:lstStyle/>
        <a:p>
          <a:r>
            <a:rPr lang="en-US"/>
            <a:t>Забрана насиља, злостављања и занемаривања у установи односи се на сваког – ученике, запослене, родитеље и трећа лица.</a:t>
          </a:r>
          <a:br>
            <a:rPr lang="en-US"/>
          </a:br>
          <a:endParaRPr lang="en-US"/>
        </a:p>
      </dgm:t>
    </dgm:pt>
    <dgm:pt modelId="{1F9CB464-D5BB-4792-9132-E6DEAC7FC55E}" type="parTrans" cxnId="{E9C645C6-EF58-4CF9-A331-1062F8A80AD2}">
      <dgm:prSet/>
      <dgm:spPr/>
      <dgm:t>
        <a:bodyPr/>
        <a:lstStyle/>
        <a:p>
          <a:endParaRPr lang="en-US"/>
        </a:p>
      </dgm:t>
    </dgm:pt>
    <dgm:pt modelId="{DF99098D-6903-4485-BBB5-04BDFE4FAF7C}" type="sibTrans" cxnId="{E9C645C6-EF58-4CF9-A331-1062F8A80AD2}">
      <dgm:prSet/>
      <dgm:spPr/>
      <dgm:t>
        <a:bodyPr/>
        <a:lstStyle/>
        <a:p>
          <a:endParaRPr lang="en-US"/>
        </a:p>
      </dgm:t>
    </dgm:pt>
    <dgm:pt modelId="{D061CAC1-0819-49E3-BAC7-2954BBEEC5A7}" type="pres">
      <dgm:prSet presAssocID="{B15E2130-B1D6-4722-A226-C2FDB27D5C03}" presName="linear" presStyleCnt="0">
        <dgm:presLayoutVars>
          <dgm:animLvl val="lvl"/>
          <dgm:resizeHandles val="exact"/>
        </dgm:presLayoutVars>
      </dgm:prSet>
      <dgm:spPr/>
    </dgm:pt>
    <dgm:pt modelId="{143F7B41-30CC-42EB-918F-AEAC9E2B3BBA}" type="pres">
      <dgm:prSet presAssocID="{78B46883-ACF0-4C86-9181-DE90C279067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1B01662-691B-474A-80D0-96DBDA64B501}" type="pres">
      <dgm:prSet presAssocID="{E7AD84EB-B995-49D8-99A7-489D45A51A57}" presName="spacer" presStyleCnt="0"/>
      <dgm:spPr/>
    </dgm:pt>
    <dgm:pt modelId="{87751356-2674-485B-8BF2-73339854D13E}" type="pres">
      <dgm:prSet presAssocID="{E8EE7B91-DDFE-4A86-A894-E8C2316EE0D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CFA6264-9569-492C-9D65-7F665F7EF069}" type="presOf" srcId="{B15E2130-B1D6-4722-A226-C2FDB27D5C03}" destId="{D061CAC1-0819-49E3-BAC7-2954BBEEC5A7}" srcOrd="0" destOrd="0" presId="urn:microsoft.com/office/officeart/2005/8/layout/vList2"/>
    <dgm:cxn modelId="{9C381A87-1FCB-49CA-BDDE-9B2FBA699B50}" type="presOf" srcId="{78B46883-ACF0-4C86-9181-DE90C2790679}" destId="{143F7B41-30CC-42EB-918F-AEAC9E2B3BBA}" srcOrd="0" destOrd="0" presId="urn:microsoft.com/office/officeart/2005/8/layout/vList2"/>
    <dgm:cxn modelId="{AB1C708D-4DE4-44D7-97E0-0EDB519618E9}" srcId="{B15E2130-B1D6-4722-A226-C2FDB27D5C03}" destId="{78B46883-ACF0-4C86-9181-DE90C2790679}" srcOrd="0" destOrd="0" parTransId="{D8CB51AC-D7A0-4ECB-AFF9-76C47FF877F7}" sibTransId="{E7AD84EB-B995-49D8-99A7-489D45A51A57}"/>
    <dgm:cxn modelId="{E9C645C6-EF58-4CF9-A331-1062F8A80AD2}" srcId="{B15E2130-B1D6-4722-A226-C2FDB27D5C03}" destId="{E8EE7B91-DDFE-4A86-A894-E8C2316EE0DA}" srcOrd="1" destOrd="0" parTransId="{1F9CB464-D5BB-4792-9132-E6DEAC7FC55E}" sibTransId="{DF99098D-6903-4485-BBB5-04BDFE4FAF7C}"/>
    <dgm:cxn modelId="{D6FB14F4-6F39-4088-86E2-F3E22C383792}" type="presOf" srcId="{E8EE7B91-DDFE-4A86-A894-E8C2316EE0DA}" destId="{87751356-2674-485B-8BF2-73339854D13E}" srcOrd="0" destOrd="0" presId="urn:microsoft.com/office/officeart/2005/8/layout/vList2"/>
    <dgm:cxn modelId="{3D3BC99E-3BC0-493F-B998-FD2BBDF09E91}" type="presParOf" srcId="{D061CAC1-0819-49E3-BAC7-2954BBEEC5A7}" destId="{143F7B41-30CC-42EB-918F-AEAC9E2B3BBA}" srcOrd="0" destOrd="0" presId="urn:microsoft.com/office/officeart/2005/8/layout/vList2"/>
    <dgm:cxn modelId="{CE99E575-EA61-4A1C-AB5D-F0F5086EB1D4}" type="presParOf" srcId="{D061CAC1-0819-49E3-BAC7-2954BBEEC5A7}" destId="{E1B01662-691B-474A-80D0-96DBDA64B501}" srcOrd="1" destOrd="0" presId="urn:microsoft.com/office/officeart/2005/8/layout/vList2"/>
    <dgm:cxn modelId="{B73A133D-066A-48EB-B127-FA10FE3F8ECE}" type="presParOf" srcId="{D061CAC1-0819-49E3-BAC7-2954BBEEC5A7}" destId="{87751356-2674-485B-8BF2-73339854D13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6443CD-71D8-4107-B781-9375EBA20B74}">
      <dsp:nvSpPr>
        <dsp:cNvPr id="0" name=""/>
        <dsp:cNvSpPr/>
      </dsp:nvSpPr>
      <dsp:spPr>
        <a:xfrm>
          <a:off x="0" y="173903"/>
          <a:ext cx="6391275" cy="24148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Школа је дужна да обезбеди услове за </a:t>
          </a:r>
          <a:r>
            <a:rPr lang="en-US" sz="2400" b="1" kern="1200"/>
            <a:t>сигурно  </a:t>
          </a:r>
          <a:r>
            <a:rPr lang="en-US" sz="2400" kern="1200"/>
            <a:t>и </a:t>
          </a:r>
          <a:r>
            <a:rPr lang="en-US" sz="2400" b="1" kern="1200"/>
            <a:t>подстицајно </a:t>
          </a:r>
          <a:r>
            <a:rPr lang="en-US" sz="2400" kern="1200"/>
            <a:t>одрастање и развој ученика,  </a:t>
          </a:r>
          <a:r>
            <a:rPr lang="en-US" sz="2400" b="1" kern="1200"/>
            <a:t>заштиту </a:t>
          </a:r>
          <a:r>
            <a:rPr lang="en-US" sz="2400" kern="1200"/>
            <a:t>од свих облика НЗЗ и </a:t>
          </a:r>
          <a:r>
            <a:rPr lang="en-US" sz="2400" b="1" kern="1200"/>
            <a:t>социјалну  реинтеграцију </a:t>
          </a:r>
          <a:r>
            <a:rPr lang="en-US" sz="2400" kern="1200"/>
            <a:t>ученика који је извршио/био  изложен НЗЗ </a:t>
          </a:r>
        </a:p>
      </dsp:txBody>
      <dsp:txXfrm>
        <a:off x="117885" y="291788"/>
        <a:ext cx="6155505" cy="2179109"/>
      </dsp:txXfrm>
    </dsp:sp>
    <dsp:sp modelId="{A3250447-1FD7-4E76-88B0-46661CD5AF66}">
      <dsp:nvSpPr>
        <dsp:cNvPr id="0" name=""/>
        <dsp:cNvSpPr/>
      </dsp:nvSpPr>
      <dsp:spPr>
        <a:xfrm>
          <a:off x="0" y="2657903"/>
          <a:ext cx="6391275" cy="241487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У школи мора да постоји Тим за заштиту  ученика од НЗЗ, план превентивних и  интервентних активности, јасно дефинисање и  поштовање процедуре реаговања, процена  остварености плана....</a:t>
          </a:r>
        </a:p>
      </dsp:txBody>
      <dsp:txXfrm>
        <a:off x="117885" y="2775788"/>
        <a:ext cx="6155505" cy="2179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F7B41-30CC-42EB-918F-AEAC9E2B3BBA}">
      <dsp:nvSpPr>
        <dsp:cNvPr id="0" name=""/>
        <dsp:cNvSpPr/>
      </dsp:nvSpPr>
      <dsp:spPr>
        <a:xfrm>
          <a:off x="0" y="378023"/>
          <a:ext cx="6391275" cy="2213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Насиље </a:t>
          </a:r>
          <a:r>
            <a:rPr lang="en-US" sz="2200" kern="1200"/>
            <a:t>је сваки облик једанпут учињеног или поновљеног вербалног или невербалног понашања које има за последицу стварно или потенцијално угрожавање здравља, развоја и достојанства ученика или запосленог. </a:t>
          </a:r>
        </a:p>
      </dsp:txBody>
      <dsp:txXfrm>
        <a:off x="108061" y="486084"/>
        <a:ext cx="6175153" cy="1997518"/>
      </dsp:txXfrm>
    </dsp:sp>
    <dsp:sp modelId="{87751356-2674-485B-8BF2-73339854D13E}">
      <dsp:nvSpPr>
        <dsp:cNvPr id="0" name=""/>
        <dsp:cNvSpPr/>
      </dsp:nvSpPr>
      <dsp:spPr>
        <a:xfrm>
          <a:off x="0" y="2655023"/>
          <a:ext cx="6391275" cy="221364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Забрана насиља, злостављања и занемаривања у установи односи се на сваког – ученике, запослене, родитеље и трећа лица.</a:t>
          </a:r>
          <a:br>
            <a:rPr lang="en-US" sz="2200" kern="1200"/>
          </a:br>
          <a:endParaRPr lang="en-US" sz="2200" kern="1200"/>
        </a:p>
      </dsp:txBody>
      <dsp:txXfrm>
        <a:off x="108061" y="2763084"/>
        <a:ext cx="6175153" cy="1997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9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74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064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82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5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784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55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448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4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2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60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8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69000"/>
                <a:hueMod val="91000"/>
                <a:satMod val="164000"/>
                <a:lumMod val="74000"/>
              </a:schemeClr>
              <a:schemeClr val="bg1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2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8420" y="1221260"/>
            <a:ext cx="5454121" cy="4415481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Поступање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школе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 у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одговору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на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насиље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злостављање</a:t>
            </a:r>
            <a:r>
              <a:rPr lang="en-US" dirty="0">
                <a:solidFill>
                  <a:schemeClr val="tx2"/>
                </a:solidFill>
                <a:latin typeface="Times New Roman"/>
                <a:cs typeface="Times New Roman"/>
              </a:rPr>
              <a:t> и </a:t>
            </a:r>
            <a:r>
              <a:rPr lang="en-US" dirty="0" err="1">
                <a:solidFill>
                  <a:schemeClr val="tx2"/>
                </a:solidFill>
                <a:latin typeface="Times New Roman"/>
                <a:cs typeface="Times New Roman"/>
              </a:rPr>
              <a:t>занемаривање</a:t>
            </a:r>
            <a:endParaRPr lang="en-US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4A933043-3388-925C-05B6-57698464F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38" y="738995"/>
            <a:ext cx="2743200" cy="260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B6CB-9849-C843-4C64-85D977ED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  <a:latin typeface="Times New Roman"/>
                <a:cs typeface="Times New Roman"/>
              </a:rPr>
              <a:t>Други ниво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5FE8-419E-CE01-D762-49B0D5E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285750" indent="-285750">
              <a:buFont typeface="Wingdings"/>
              <a:buChar char="Ø"/>
            </a:pPr>
            <a:r>
              <a:rPr lang="en-US" sz="2000">
                <a:latin typeface="Times New Roman"/>
                <a:ea typeface="+mn-lt"/>
                <a:cs typeface="+mn-lt"/>
              </a:rPr>
              <a:t>Одељењски старешина, у сарадњи са педагогом, психологом, Тимом за аштиту и директором уз обавезно учешће родитеља, у смислу појачаног васпитног рада. </a:t>
            </a:r>
            <a:endParaRPr lang="en-US" sz="2000"/>
          </a:p>
          <a:p>
            <a:pPr>
              <a:buFont typeface="Wingdings" charset="2"/>
              <a:buChar char="Ø"/>
            </a:pPr>
            <a:r>
              <a:rPr lang="en-US" sz="2000">
                <a:latin typeface="Times New Roman"/>
                <a:ea typeface="+mn-lt"/>
                <a:cs typeface="+mn-lt"/>
              </a:rPr>
              <a:t>Уколико појачани васпитни рад није делотворан, директор покреће васпитно-дисциплински поступак и изриче меру, у складу са Законом.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600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1FB6CB-9849-C843-4C64-85D977ED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  <a:latin typeface="Times New Roman"/>
                <a:ea typeface="+mj-lt"/>
                <a:cs typeface="+mj-lt"/>
              </a:rPr>
              <a:t>Тим за заштиту ученика од насиља, злостављања и занемаривања </a:t>
            </a:r>
            <a:endParaRPr lang="en-US" sz="3200">
              <a:solidFill>
                <a:schemeClr val="tx1"/>
              </a:solidFill>
              <a:latin typeface="Times New Roman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5FE8-419E-CE01-D762-49B0D5E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Чланове и руководиоца одређује директор установе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Могу бити укључени родитељи, представници локалне заједнице, Ученичког парламента и одговарајући стручњаци. </a:t>
            </a:r>
            <a:endParaRPr lang="en-US">
              <a:solidFill>
                <a:schemeClr val="tx1"/>
              </a:solidFill>
              <a:latin typeface="Times New Roman"/>
              <a:ea typeface="+mn-lt"/>
              <a:cs typeface="Times New Roman"/>
            </a:endParaRPr>
          </a:p>
          <a:p>
            <a:pPr>
              <a:buFont typeface="Wingdings" charset="2"/>
              <a:buChar char="Ø"/>
            </a:pP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Руководилац тима: Марија Видаковић</a:t>
            </a:r>
            <a:br>
              <a:rPr lang="en-US">
                <a:solidFill>
                  <a:schemeClr val="tx1"/>
                </a:solidFill>
                <a:latin typeface="Times New Roman"/>
              </a:rPr>
            </a:br>
            <a:r>
              <a:rPr lang="en-US">
                <a:solidFill>
                  <a:schemeClr val="tx1"/>
                </a:solidFill>
                <a:latin typeface="Times New Roman"/>
                <a:cs typeface="Times New Roman"/>
              </a:rPr>
              <a:t>Чланови тима: директор, педагог, Милина Перић, Драгана Гајић, Кристина Спасић, Драгана Обрадовић, Ана Терзић, Ирена Василић, Гордана Гајевић, Иван Ђурић, Бранислав Ђорђевић.</a:t>
            </a:r>
          </a:p>
        </p:txBody>
      </p:sp>
    </p:spTree>
    <p:extLst>
      <p:ext uri="{BB962C8B-B14F-4D97-AF65-F5344CB8AC3E}">
        <p14:creationId xmlns:p14="http://schemas.microsoft.com/office/powerpoint/2010/main" val="3568432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B6CB-9849-C843-4C64-85D977ED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  <a:latin typeface="Times New Roman"/>
                <a:cs typeface="Times New Roman"/>
              </a:rPr>
              <a:t>Трећи ниво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5FE8-419E-CE01-D762-49B0D5E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>
                <a:latin typeface="Times New Roman"/>
                <a:ea typeface="+mn-lt"/>
                <a:cs typeface="+mn-lt"/>
              </a:rPr>
              <a:t>Директор са Тимом за заштиту, уз обавезно ангажовање родитеља и надлежних</a:t>
            </a:r>
            <a:endParaRPr lang="en-US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органа, (ЦСР, ЗЗ, ПУ и друге). Уколико присуство родитеља није у најбољем интересу ученика директор обавештава Центар за социјални рад, односно полицију. </a:t>
            </a:r>
          </a:p>
          <a:p>
            <a:pPr>
              <a:buFont typeface="Wingdings" charset="2"/>
              <a:buChar char="Ø"/>
            </a:pPr>
            <a:r>
              <a:rPr lang="en-US" sz="2000">
                <a:latin typeface="Times New Roman"/>
                <a:ea typeface="+mn-lt"/>
                <a:cs typeface="+mn-lt"/>
              </a:rPr>
              <a:t>На овом нивоу обавезни су васпитни рад који је у интензитету примерен потребама ученика, као и покретање васпитно-дисциплинског поступка и изрицање мере, у складу са Законом.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291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1FB6CB-9849-C843-4C64-85D977ED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  <a:latin typeface="Times New Roman"/>
                <a:cs typeface="Times New Roman"/>
              </a:rPr>
              <a:t>Интервенција</a:t>
            </a:r>
            <a:r>
              <a:rPr lang="en-US" sz="3200" i="1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95FE8-419E-CE01-D762-49B0D5E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424" y="1059025"/>
            <a:ext cx="5302189" cy="4739950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1. Проверавање сумње или откривање НЗЗ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2. Заустављање НЗ и смиривање учесника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3. Обавештавање родитеља и предузимање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хитних мера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4. Консултације у установи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5. Појачан васпитни рад и васпитно- дисциплински поступак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6. Мере и активности – Образац за евиденцију насилног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понашања и План заштите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7. Праћење ефеката предузетих мера и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активности</a:t>
            </a:r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736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53E107-4606-DA6C-3B8F-757EF99CD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Times New Roman"/>
                <a:cs typeface="Times New Roman"/>
              </a:rPr>
              <a:t>Обавезе школе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647D28E3-2509-E9DD-7DC7-780B1062EA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656066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67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24AE1D3-4001-7161-03E7-BFF0EF25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  <a:latin typeface="Times New Roman"/>
                <a:cs typeface="Times New Roman"/>
              </a:rPr>
              <a:t>Шта је насиље?</a:t>
            </a:r>
          </a:p>
          <a:p>
            <a:br>
              <a:rPr lang="en-US">
                <a:solidFill>
                  <a:srgbClr val="EBEBEB"/>
                </a:solidFill>
              </a:rPr>
            </a:br>
            <a:endParaRPr lang="en-US">
              <a:solidFill>
                <a:srgbClr val="EBEBEB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627A76B-E6F2-1679-BC7F-861E708E55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67760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9391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16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0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1B4698-267E-FB8C-AA79-38F668C40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155096"/>
              </p:ext>
            </p:extLst>
          </p:nvPr>
        </p:nvGraphicFramePr>
        <p:xfrm>
          <a:off x="4957379" y="858344"/>
          <a:ext cx="7102986" cy="51018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4072">
                  <a:extLst>
                    <a:ext uri="{9D8B030D-6E8A-4147-A177-3AD203B41FA5}">
                      <a16:colId xmlns:a16="http://schemas.microsoft.com/office/drawing/2014/main" val="2794267423"/>
                    </a:ext>
                  </a:extLst>
                </a:gridCol>
                <a:gridCol w="2229457">
                  <a:extLst>
                    <a:ext uri="{9D8B030D-6E8A-4147-A177-3AD203B41FA5}">
                      <a16:colId xmlns:a16="http://schemas.microsoft.com/office/drawing/2014/main" val="3623769496"/>
                    </a:ext>
                  </a:extLst>
                </a:gridCol>
                <a:gridCol w="2229457">
                  <a:extLst>
                    <a:ext uri="{9D8B030D-6E8A-4147-A177-3AD203B41FA5}">
                      <a16:colId xmlns:a16="http://schemas.microsoft.com/office/drawing/2014/main" val="91988790"/>
                    </a:ext>
                  </a:extLst>
                </a:gridCol>
              </a:tblGrid>
              <a:tr h="326611"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300" dirty="0" err="1">
                          <a:latin typeface="Times New Roman"/>
                        </a:rPr>
                        <a:t>Права</a:t>
                      </a:r>
                      <a:r>
                        <a:rPr lang="en-US" sz="1300" dirty="0">
                          <a:latin typeface="Times New Roman"/>
                        </a:rPr>
                        <a:t>, </a:t>
                      </a:r>
                      <a:r>
                        <a:rPr lang="en-US" sz="1300" dirty="0" err="1">
                          <a:latin typeface="Times New Roman"/>
                        </a:rPr>
                        <a:t>обавезе</a:t>
                      </a:r>
                      <a:r>
                        <a:rPr lang="en-US" sz="1300" dirty="0">
                          <a:latin typeface="Times New Roman"/>
                        </a:rPr>
                        <a:t> и </a:t>
                      </a:r>
                      <a:r>
                        <a:rPr lang="en-US" sz="1300" dirty="0" err="1">
                          <a:latin typeface="Times New Roman"/>
                        </a:rPr>
                        <a:t>одговорности</a:t>
                      </a:r>
                      <a:endParaRPr lang="en-US" sz="1300" dirty="0">
                        <a:latin typeface="Times New Roman"/>
                      </a:endParaRPr>
                    </a:p>
                  </a:txBody>
                  <a:tcPr marL="61222" marR="61222" marT="30611" marB="3061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926618250"/>
                  </a:ext>
                </a:extLst>
              </a:tr>
              <a:tr h="4775287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Запослени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квалитетом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рада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применом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различитих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метода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облика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рада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активности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обезбеђују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подстицајну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безбедну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атмосферу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и 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смеју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својим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понашањем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изазову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допринесу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НЗЗ.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Избором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одговарајућих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садржаја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начина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доприносе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стицању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квалитетних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знања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вештина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формирању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вредносних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ставова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за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узајамно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разумевање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уважавање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различитости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конструктивно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превазилажење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различитости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др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.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Дужни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обезбеде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заштиту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ученика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од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произвољног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незаконитог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мешања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у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његову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приватност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дом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преписку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напада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његову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buNone/>
                      </a:pPr>
                      <a:r>
                        <a:rPr lang="en-US" sz="1200" u="none" strike="noStrike" noProof="0" dirty="0" err="1">
                          <a:latin typeface="Times New Roman"/>
                        </a:rPr>
                        <a:t>част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dirty="0" err="1">
                          <a:latin typeface="Times New Roman"/>
                        </a:rPr>
                        <a:t>углед</a:t>
                      </a:r>
                      <a:endParaRPr lang="en-US" sz="1200" dirty="0">
                        <a:latin typeface="Times New Roman"/>
                      </a:endParaRPr>
                    </a:p>
                  </a:txBody>
                  <a:tcPr marL="61222" marR="61222" marT="30611" marB="30611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Ученици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обавезни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поштују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личност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друге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деце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ученика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запослених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родитеља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трећих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лица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поштују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правила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установе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активно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учествују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у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раду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ОЗ,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превентивним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активностима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својим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 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понашањем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изазивају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доприносе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учествују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у НЗЗ.</a:t>
                      </a:r>
                      <a:endParaRPr lang="en-US" sz="1200">
                        <a:latin typeface="Times New Roman"/>
                      </a:endParaRPr>
                    </a:p>
                  </a:txBody>
                  <a:tcPr marL="61222" marR="61222" marT="30611" marB="30611"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Родитељи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дужни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у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најбољем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интересу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детета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сарађују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са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установом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учествују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у 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превентивним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мерама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активностима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 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уважавају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поштују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личност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свог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детета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других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ученика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запослених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 и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других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родитеља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.</a:t>
                      </a:r>
                      <a:endParaRPr lang="en-US" sz="1200">
                        <a:latin typeface="Times New Roman"/>
                      </a:endParaRPr>
                    </a:p>
                    <a:p>
                      <a:pPr lv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noProof="0" err="1">
                          <a:latin typeface="Times New Roman"/>
                        </a:rPr>
                        <a:t>Родитељ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не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сме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да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својим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понашањем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изазове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допринесе</a:t>
                      </a:r>
                      <a:r>
                        <a:rPr lang="en-US" sz="1200" u="none" strike="noStrike" noProof="0" dirty="0">
                          <a:latin typeface="Times New Roman"/>
                        </a:rPr>
                        <a:t> </a:t>
                      </a:r>
                      <a:r>
                        <a:rPr lang="en-US" sz="1200" u="none" strike="noStrike" noProof="0" err="1">
                          <a:latin typeface="Times New Roman"/>
                        </a:rPr>
                        <a:t>појави</a:t>
                      </a:r>
                      <a:r>
                        <a:rPr lang="en-US" sz="1200" u="none" strike="noStrike" noProof="0">
                          <a:latin typeface="Times New Roman"/>
                        </a:rPr>
                        <a:t> НЗЗ.</a:t>
                      </a:r>
                      <a:endParaRPr lang="en-US" sz="1200">
                        <a:latin typeface="Times New Roman"/>
                      </a:endParaRPr>
                    </a:p>
                  </a:txBody>
                  <a:tcPr marL="61222" marR="61222" marT="30611" marB="30611"/>
                </a:tc>
                <a:extLst>
                  <a:ext uri="{0D108BD9-81ED-4DB2-BD59-A6C34878D82A}">
                    <a16:rowId xmlns:a16="http://schemas.microsoft.com/office/drawing/2014/main" val="71268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7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78DAAE-B0C3-49A3-8AB1-AD2FF0E36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A8A81D-3338-4B0F-A26F-A3D259D27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801794"/>
            <a:ext cx="11000237" cy="52482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155665-7CE2-4939-AE5E-020DC1D20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D3B2CDB-9D5A-6E95-F1A3-E64830207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14942"/>
              </p:ext>
            </p:extLst>
          </p:nvPr>
        </p:nvGraphicFramePr>
        <p:xfrm>
          <a:off x="1126066" y="1436675"/>
          <a:ext cx="10035038" cy="3978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211">
                  <a:extLst>
                    <a:ext uri="{9D8B030D-6E8A-4147-A177-3AD203B41FA5}">
                      <a16:colId xmlns:a16="http://schemas.microsoft.com/office/drawing/2014/main" val="2132850335"/>
                    </a:ext>
                  </a:extLst>
                </a:gridCol>
                <a:gridCol w="7901827">
                  <a:extLst>
                    <a:ext uri="{9D8B030D-6E8A-4147-A177-3AD203B41FA5}">
                      <a16:colId xmlns:a16="http://schemas.microsoft.com/office/drawing/2014/main" val="1967678034"/>
                    </a:ext>
                  </a:extLst>
                </a:gridCol>
              </a:tblGrid>
              <a:tr h="3837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err="1">
                          <a:latin typeface="Times New Roman"/>
                        </a:rPr>
                        <a:t>Облици</a:t>
                      </a:r>
                      <a:r>
                        <a:rPr lang="en-US" sz="1800">
                          <a:latin typeface="Times New Roman"/>
                        </a:rPr>
                        <a:t> </a:t>
                      </a:r>
                      <a:r>
                        <a:rPr lang="en-US" sz="1800" err="1">
                          <a:latin typeface="Times New Roman"/>
                        </a:rPr>
                        <a:t>насиља</a:t>
                      </a:r>
                      <a:endParaRPr lang="en-US" sz="18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976932"/>
                  </a:ext>
                </a:extLst>
              </a:tr>
              <a:tr h="545964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/>
                        </a:rPr>
                        <a:t>Физичко</a:t>
                      </a:r>
                      <a:r>
                        <a:rPr lang="en-US" sz="1600">
                          <a:latin typeface="Times New Roman"/>
                        </a:rPr>
                        <a:t> </a:t>
                      </a:r>
                    </a:p>
                  </a:txBody>
                  <a:tcPr marL="81084" marR="81084" marT="40542" marB="4054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понашање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може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довести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стварног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потенцијалног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физичког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повређивања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физичко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кажњавање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деце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од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стране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запосленог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других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одраслих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.</a:t>
                      </a:r>
                      <a:endParaRPr lang="en-US" sz="14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extLst>
                  <a:ext uri="{0D108BD9-81ED-4DB2-BD59-A6C34878D82A}">
                    <a16:rowId xmlns:a16="http://schemas.microsoft.com/office/drawing/2014/main" val="2526353173"/>
                  </a:ext>
                </a:extLst>
              </a:tr>
              <a:tr h="545964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/>
                        </a:rPr>
                        <a:t>Психичко</a:t>
                      </a:r>
                      <a:r>
                        <a:rPr lang="en-US" sz="1600">
                          <a:latin typeface="Times New Roman"/>
                        </a:rPr>
                        <a:t> </a:t>
                      </a:r>
                    </a:p>
                  </a:txBody>
                  <a:tcPr marL="81084" marR="81084" marT="40542" marB="4054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понашање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доводи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тренутног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трајног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угрожавања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психичког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емоционалног</a:t>
                      </a:r>
                      <a:endParaRPr lang="en-US" sz="1400">
                        <a:latin typeface="Times New Roman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здравља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достојанства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ученика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запосленог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.</a:t>
                      </a:r>
                      <a:endParaRPr lang="en-US" sz="14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extLst>
                  <a:ext uri="{0D108BD9-81ED-4DB2-BD59-A6C34878D82A}">
                    <a16:rowId xmlns:a16="http://schemas.microsoft.com/office/drawing/2014/main" val="1780555937"/>
                  </a:ext>
                </a:extLst>
              </a:tr>
              <a:tr h="762187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/>
                        </a:rPr>
                        <a:t>Социјално</a:t>
                      </a:r>
                      <a:r>
                        <a:rPr lang="en-US" sz="1600">
                          <a:latin typeface="Times New Roman"/>
                        </a:rPr>
                        <a:t> </a:t>
                      </a:r>
                    </a:p>
                  </a:txBody>
                  <a:tcPr marL="81084" marR="81084" marT="40542" marB="4054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понашање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којим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ученик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искључује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из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групе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вршњака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социјалних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активности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(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одвајањем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од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других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неприхватањем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основу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различитости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ускраћивањем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информација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изловањем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из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заједнице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ускраћивањем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задовољења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социјалних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потреба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).</a:t>
                      </a:r>
                      <a:endParaRPr lang="en-US" sz="14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extLst>
                  <a:ext uri="{0D108BD9-81ED-4DB2-BD59-A6C34878D82A}">
                    <a16:rowId xmlns:a16="http://schemas.microsoft.com/office/drawing/2014/main" val="226387961"/>
                  </a:ext>
                </a:extLst>
              </a:tr>
              <a:tr h="762187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/>
                        </a:rPr>
                        <a:t>Сексуално</a:t>
                      </a:r>
                      <a:r>
                        <a:rPr lang="en-US" sz="1600">
                          <a:latin typeface="Times New Roman"/>
                        </a:rPr>
                        <a:t> </a:t>
                      </a:r>
                    </a:p>
                  </a:txBody>
                  <a:tcPr marL="81084" marR="81084" marT="40542" marB="4054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понашање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којим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ученик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узнемирава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наводи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приморава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учешће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у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сексуалним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активностима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жели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схвата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није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развојно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дорастао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или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користи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проституцију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порнографију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и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друге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облик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сексуалне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експлоатација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.</a:t>
                      </a:r>
                      <a:endParaRPr lang="en-US" sz="14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extLst>
                  <a:ext uri="{0D108BD9-81ED-4DB2-BD59-A6C34878D82A}">
                    <a16:rowId xmlns:a16="http://schemas.microsoft.com/office/drawing/2014/main" val="1544626711"/>
                  </a:ext>
                </a:extLst>
              </a:tr>
              <a:tr h="978410">
                <a:tc>
                  <a:txBody>
                    <a:bodyPr/>
                    <a:lstStyle/>
                    <a:p>
                      <a:r>
                        <a:rPr lang="en-US" sz="1600" err="1">
                          <a:latin typeface="Times New Roman"/>
                        </a:rPr>
                        <a:t>Електронско</a:t>
                      </a:r>
                      <a:r>
                        <a:rPr lang="en-US" sz="1600">
                          <a:latin typeface="Times New Roman"/>
                        </a:rPr>
                        <a:t> </a:t>
                      </a:r>
                    </a:p>
                  </a:txBody>
                  <a:tcPr marL="81084" marR="81084" marT="40542" marB="40542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злоупотреба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информационих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технологија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може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имати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за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последицу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повреду</a:t>
                      </a:r>
                      <a:endParaRPr lang="en-US" sz="1400">
                        <a:latin typeface="Times New Roman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друге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личности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угрожавање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достојанства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које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остварује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слањем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порука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електронском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поштом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СМС-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ММС-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ом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 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путем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веб-сајта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четовањем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,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укључивањем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у</a:t>
                      </a:r>
                      <a:endParaRPr lang="en-US" sz="1400">
                        <a:latin typeface="Times New Roman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0" i="0" u="none" strike="noStrike" noProof="0" err="1">
                          <a:latin typeface="Times New Roman"/>
                        </a:rPr>
                        <a:t>социјалне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мреже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 и </a:t>
                      </a:r>
                      <a:r>
                        <a:rPr lang="en-US" sz="1400" b="0" i="0" u="none" strike="noStrike" noProof="0" err="1">
                          <a:latin typeface="Times New Roman"/>
                        </a:rPr>
                        <a:t>сл</a:t>
                      </a:r>
                      <a:r>
                        <a:rPr lang="en-US" sz="1400" b="0" i="0" u="none" strike="noStrike" noProof="0">
                          <a:latin typeface="Times New Roman"/>
                        </a:rPr>
                        <a:t>.</a:t>
                      </a:r>
                      <a:endParaRPr lang="en-US" sz="1400">
                        <a:latin typeface="Times New Roman"/>
                      </a:endParaRPr>
                    </a:p>
                  </a:txBody>
                  <a:tcPr marL="81084" marR="81084" marT="40542" marB="40542"/>
                </a:tc>
                <a:extLst>
                  <a:ext uri="{0D108BD9-81ED-4DB2-BD59-A6C34878D82A}">
                    <a16:rowId xmlns:a16="http://schemas.microsoft.com/office/drawing/2014/main" val="356456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39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8" descr="Diagram&#10;&#10;Description automatically generated">
            <a:extLst>
              <a:ext uri="{FF2B5EF4-FFF2-40B4-BE49-F238E27FC236}">
                <a16:creationId xmlns:a16="http://schemas.microsoft.com/office/drawing/2014/main" id="{D4FE1D97-848F-4700-F9E1-59E0E8D38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4FF4D4A-2E89-4B2E-E7CC-FB75E271E7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3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5DB88DBC-A238-27AB-820B-1727159091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2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FB6CB-9849-C843-4C64-85D977ED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  <a:latin typeface="Times New Roman"/>
                <a:cs typeface="Times New Roman"/>
              </a:rPr>
              <a:t>Први ниво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6BD95FE8-419E-CE01-D762-49B0D5EC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>
              <a:latin typeface="Times New Roman"/>
              <a:cs typeface="Times New Roman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>
                <a:latin typeface="Times New Roman"/>
                <a:cs typeface="Times New Roman"/>
              </a:rPr>
              <a:t>Самостално одељењски старешина/ наставник у сарадњи са родитељем у смислу појачаног васпитног рада са ОЗ, групом ученика или индивидуално. </a:t>
            </a:r>
            <a:endParaRPr lang="en-US" sz="2000"/>
          </a:p>
          <a:p>
            <a:pPr>
              <a:buNone/>
            </a:pPr>
            <a:endParaRPr lang="en-US" sz="2000">
              <a:latin typeface="Times New Roman"/>
              <a:ea typeface="+mn-lt"/>
              <a:cs typeface="+mn-lt"/>
            </a:endParaRPr>
          </a:p>
          <a:p>
            <a:pPr>
              <a:buFont typeface="Wingdings" charset="2"/>
              <a:buChar char="Ø"/>
            </a:pPr>
            <a:r>
              <a:rPr lang="en-US" sz="2000">
                <a:latin typeface="Times New Roman"/>
                <a:ea typeface="+mn-lt"/>
                <a:cs typeface="+mn-lt"/>
              </a:rPr>
              <a:t>Изузетно, ако се насилно понашање понавља, ако васпитни рад није био</a:t>
            </a:r>
            <a:endParaRPr lang="en-US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делотворан, ако су последице теже, ако је у питању насиље и злостављање од</a:t>
            </a:r>
            <a:endParaRPr lang="en-US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стране групе према појединцу или ако исто дете и ученик трпи поновљено насиље</a:t>
            </a:r>
            <a:endParaRPr lang="en-US" sz="2000">
              <a:latin typeface="Times New Roman"/>
              <a:cs typeface="Times New Roman"/>
            </a:endParaRPr>
          </a:p>
          <a:p>
            <a:pPr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и злостављање за ситуације првог нивоа, установа интервенише активностима</a:t>
            </a:r>
            <a:endParaRPr lang="en-US" sz="20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>
                <a:latin typeface="Times New Roman"/>
                <a:ea typeface="+mn-lt"/>
                <a:cs typeface="+mn-lt"/>
              </a:rPr>
              <a:t>предвиђеним за други, односно трећи ниво.</a:t>
            </a:r>
            <a:endParaRPr lang="en-US"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808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Поступање школе у одговору на насиље, злостављање и занемаривање</vt:lpstr>
      <vt:lpstr>Обавезе школе</vt:lpstr>
      <vt:lpstr>Шта је насиље?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Први ниво</vt:lpstr>
      <vt:lpstr>Други ниво </vt:lpstr>
      <vt:lpstr>Тим за заштиту ученика од насиља, злостављања и занемаривања </vt:lpstr>
      <vt:lpstr>Трећи ниво</vt:lpstr>
      <vt:lpstr>Интервенција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348</cp:revision>
  <dcterms:created xsi:type="dcterms:W3CDTF">2023-04-28T11:49:08Z</dcterms:created>
  <dcterms:modified xsi:type="dcterms:W3CDTF">2023-04-28T12:57:19Z</dcterms:modified>
</cp:coreProperties>
</file>